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57" r:id="rId4"/>
    <p:sldId id="269" r:id="rId5"/>
    <p:sldId id="291" r:id="rId6"/>
    <p:sldId id="295" r:id="rId7"/>
    <p:sldId id="297" r:id="rId8"/>
    <p:sldId id="298" r:id="rId9"/>
    <p:sldId id="292" r:id="rId10"/>
    <p:sldId id="299" r:id="rId11"/>
    <p:sldId id="290" r:id="rId12"/>
    <p:sldId id="258" r:id="rId13"/>
    <p:sldId id="287" r:id="rId14"/>
    <p:sldId id="288" r:id="rId15"/>
    <p:sldId id="289" r:id="rId16"/>
    <p:sldId id="281" r:id="rId17"/>
    <p:sldId id="28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171976" y="2964194"/>
            <a:ext cx="7539538" cy="1380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 ANUAL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MX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ACTIVIDADES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323818" y="3102667"/>
            <a:ext cx="25747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OCTUBRE 2015 </a:t>
            </a:r>
          </a:p>
          <a:p>
            <a:pPr algn="ctr"/>
            <a:r>
              <a:rPr lang="es-E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SEPTIEMBRE 2016</a:t>
            </a:r>
            <a:endParaRPr lang="es-E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26" name="Picture 2" descr="https://scontent-lax3-1.xx.fbcdn.net/hphotos-xpa1/v/t1.0-9/12108922_954641371250969_3265753170186024488_n.jpg?oh=fcf691b6947ab60571c923a55944441d&amp;oe=574763D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61" y="98474"/>
            <a:ext cx="3631842" cy="2435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ángulo 6"/>
          <p:cNvSpPr/>
          <p:nvPr/>
        </p:nvSpPr>
        <p:spPr>
          <a:xfrm>
            <a:off x="529710" y="4650605"/>
            <a:ext cx="916860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C. EVA MARIA ORTEGA QUINTERO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8944723" y="5682145"/>
            <a:ext cx="29113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REGIDOR</a:t>
            </a:r>
            <a:endParaRPr lang="es-E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608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167721" y="855941"/>
            <a:ext cx="4539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413164" y="706901"/>
            <a:ext cx="89302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/>
              <a:t>COMISION EDILICIA </a:t>
            </a:r>
            <a:r>
              <a:rPr lang="es-MX" sz="3600" b="1" dirty="0" smtClean="0"/>
              <a:t>SALUD E HIGIENE </a:t>
            </a:r>
            <a:endParaRPr lang="en-US" sz="3600" dirty="0"/>
          </a:p>
        </p:txBody>
      </p:sp>
      <p:sp>
        <p:nvSpPr>
          <p:cNvPr id="4" name="Rectángulo 3"/>
          <p:cNvSpPr/>
          <p:nvPr/>
        </p:nvSpPr>
        <p:spPr>
          <a:xfrm>
            <a:off x="593766" y="2286986"/>
            <a:ext cx="110279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/>
              <a:t>ACCIONES:</a:t>
            </a:r>
          </a:p>
          <a:p>
            <a:pPr algn="just"/>
            <a:r>
              <a:rPr lang="es-MX" dirty="0"/>
              <a:t>E) Reunión de trabajo con el Director de Reglamentos a fin de compartir información sobre acciones relacionadas al control y vigilancia de las actividades de venta de bebidas alcohólicas en negocios establecidos.</a:t>
            </a:r>
          </a:p>
          <a:p>
            <a:pPr algn="just"/>
            <a:r>
              <a:rPr lang="es-MX" dirty="0"/>
              <a:t>F) Reunión con el Director de Reglamentos a fin de compartir punto de vista sobre el consumo de bebidas alcohólicas en la vía pública principalmente en el jardín principal de la cabecera municipal.</a:t>
            </a:r>
          </a:p>
          <a:p>
            <a:pPr algn="just"/>
            <a:r>
              <a:rPr lang="es-MX" dirty="0"/>
              <a:t>G) Participación con las autoridades de salud en la distribución de </a:t>
            </a:r>
            <a:r>
              <a:rPr lang="es-MX" dirty="0" err="1"/>
              <a:t>microdin</a:t>
            </a:r>
            <a:r>
              <a:rPr lang="es-MX" dirty="0"/>
              <a:t> en hogares y establecimientos donde se preparar alimentos</a:t>
            </a:r>
          </a:p>
        </p:txBody>
      </p:sp>
    </p:spTree>
    <p:extLst>
      <p:ext uri="{BB962C8B-B14F-4D97-AF65-F5344CB8AC3E}">
        <p14:creationId xmlns:p14="http://schemas.microsoft.com/office/powerpoint/2010/main" val="71099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116196" y="853217"/>
            <a:ext cx="72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413164" y="706901"/>
            <a:ext cx="89302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/>
              <a:t>COMISION EDILICIA </a:t>
            </a:r>
            <a:r>
              <a:rPr lang="es-MX" sz="3600" b="1" dirty="0" smtClean="0"/>
              <a:t>SALUD E HIGIENE </a:t>
            </a:r>
            <a:endParaRPr lang="en-US" sz="3600" dirty="0"/>
          </a:p>
        </p:txBody>
      </p:sp>
      <p:sp>
        <p:nvSpPr>
          <p:cNvPr id="2" name="Rectángulo 1"/>
          <p:cNvSpPr/>
          <p:nvPr/>
        </p:nvSpPr>
        <p:spPr>
          <a:xfrm>
            <a:off x="997527" y="1574345"/>
            <a:ext cx="101701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/>
              <a:t>PROYECTO</a:t>
            </a:r>
            <a:r>
              <a:rPr lang="es-MX" dirty="0" smtClean="0"/>
              <a:t>:</a:t>
            </a:r>
          </a:p>
          <a:p>
            <a:pPr algn="ctr"/>
            <a:endParaRPr lang="es-MX" dirty="0"/>
          </a:p>
          <a:p>
            <a:pPr algn="just"/>
            <a:r>
              <a:rPr lang="es-MX" dirty="0" smtClean="0"/>
              <a:t>Considero que es importante y muy necesario de que los jóvenes de nuestra localidad conozcan a fondo las consecuencias que traen en la salud y la familia el consumo inmoderado de bebidas embriagantes y drogas, por tal motivo procuraré organizar algunas sesiones informativas y vivenciales con profesionales del tema y personas que nos brinden sus vivencias negativas principalmente.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Procurar la involucración de los ciudadanos  en la limpieza de sus calles a fin de colaborar con los objetivos de Pueblo Mágico y desde luego con la procuración de la salud en general.</a:t>
            </a:r>
          </a:p>
          <a:p>
            <a:pPr algn="just"/>
            <a:r>
              <a:rPr lang="es-MX" dirty="0" smtClean="0"/>
              <a:t>Promoveremos en los comerciantes principalmente del área de servicios de alimentos la importancia de la higiene en la preparación de los productos y desde luego en los espacios destinados para venderlos.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Considero </a:t>
            </a:r>
            <a:r>
              <a:rPr lang="es-MX" dirty="0" err="1" smtClean="0"/>
              <a:t>importate</a:t>
            </a:r>
            <a:r>
              <a:rPr lang="es-MX" dirty="0" smtClean="0"/>
              <a:t> interactuar con la comisión de deportes para la procuración de éstos como una medida preventiva de las adicciones, la salud y el bienestar social.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319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sz="4900" b="1" dirty="0" smtClean="0"/>
              <a:t>TRABAJOS EDILICIOS </a:t>
            </a:r>
            <a:br>
              <a:rPr lang="es-MX" sz="4900" b="1" dirty="0" smtClean="0"/>
            </a:br>
            <a:r>
              <a:rPr lang="es-MX" sz="4900" b="1" dirty="0" smtClean="0"/>
              <a:t>1ER TRIMESTRE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1130470" y="753228"/>
            <a:ext cx="72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240576"/>
              </p:ext>
            </p:extLst>
          </p:nvPr>
        </p:nvGraphicFramePr>
        <p:xfrm>
          <a:off x="1258783" y="3301340"/>
          <a:ext cx="9155878" cy="877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206"/>
                <a:gridCol w="1323392"/>
                <a:gridCol w="6514280"/>
              </a:tblGrid>
              <a:tr h="2192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SESIÓN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DESCRIPCIÓN DE ASUNTOS: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7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OCTUBRE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1 </a:t>
                      </a:r>
                      <a:r>
                        <a:rPr lang="es-MX" sz="1400" dirty="0" smtClean="0">
                          <a:effectLst/>
                        </a:rPr>
                        <a:t>ORD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 EXTRA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2 EXTRA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</a:t>
                      </a:r>
                      <a:r>
                        <a:rPr lang="es-MX" sz="1400" dirty="0">
                          <a:effectLst/>
                        </a:rPr>
                        <a:t>en 4 </a:t>
                      </a:r>
                      <a:r>
                        <a:rPr lang="es-MX" sz="1400" dirty="0" smtClean="0">
                          <a:effectLst/>
                        </a:rPr>
                        <a:t>consideraciones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</a:t>
                      </a:r>
                      <a:r>
                        <a:rPr lang="es-MX" sz="1400" baseline="0" dirty="0" smtClean="0">
                          <a:effectLst/>
                        </a:rPr>
                        <a:t> de asunto único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baseline="0" dirty="0" err="1" smtClean="0">
                          <a:effectLst/>
                        </a:rPr>
                        <a:t>Aprobacíón</a:t>
                      </a:r>
                      <a:r>
                        <a:rPr lang="es-MX" sz="1400" baseline="0" dirty="0" smtClean="0">
                          <a:effectLst/>
                        </a:rPr>
                        <a:t> de asunto único 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996420"/>
              </p:ext>
            </p:extLst>
          </p:nvPr>
        </p:nvGraphicFramePr>
        <p:xfrm>
          <a:off x="1282536" y="2563839"/>
          <a:ext cx="9132126" cy="640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4786"/>
                <a:gridCol w="1319959"/>
                <a:gridCol w="6497381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SESIÓN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DESCRIPCIÓN DE ASUNTOS: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SEPTIEMBRE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SOLEMNE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baseline="0" dirty="0" smtClean="0">
                          <a:effectLst/>
                        </a:rPr>
                        <a:t>PROTESTA DE LEY COMO REGIDOR PARA LA ADMINISTRACION 2015-2018 DEL MUNICIPIO DE MASCOTA, JALISCO</a:t>
                      </a:r>
                      <a:endParaRPr lang="en-US" sz="1400" dirty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374499"/>
              </p:ext>
            </p:extLst>
          </p:nvPr>
        </p:nvGraphicFramePr>
        <p:xfrm>
          <a:off x="1235034" y="4275117"/>
          <a:ext cx="9201402" cy="8989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4760"/>
                <a:gridCol w="1329972"/>
                <a:gridCol w="6546670"/>
              </a:tblGrid>
              <a:tr h="2247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SESIÓN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DESCRIPCIÓN DE ASUNTOS: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42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NOVIEMBRE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2 ORD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3</a:t>
                      </a:r>
                      <a:r>
                        <a:rPr lang="es-MX" sz="1400" baseline="0" dirty="0" smtClean="0">
                          <a:effectLst/>
                        </a:rPr>
                        <a:t> ORD</a:t>
                      </a:r>
                      <a:endParaRPr lang="es-MX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4 ORD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</a:t>
                      </a:r>
                      <a:r>
                        <a:rPr lang="es-MX" sz="1400" baseline="0" dirty="0" smtClean="0">
                          <a:effectLst/>
                        </a:rPr>
                        <a:t> 17 puntos</a:t>
                      </a:r>
                      <a:r>
                        <a:rPr lang="es-MX" sz="1400" dirty="0" smtClean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</a:t>
                      </a:r>
                      <a:r>
                        <a:rPr lang="es-MX" sz="1400" baseline="0" dirty="0" smtClean="0">
                          <a:effectLst/>
                        </a:rPr>
                        <a:t> de  25 puntos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baseline="0" dirty="0" err="1" smtClean="0">
                          <a:effectLst/>
                        </a:rPr>
                        <a:t>Aprobacíón</a:t>
                      </a:r>
                      <a:r>
                        <a:rPr lang="es-MX" sz="1400" baseline="0" dirty="0" smtClean="0">
                          <a:effectLst/>
                        </a:rPr>
                        <a:t> de   4 puntos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514044"/>
              </p:ext>
            </p:extLst>
          </p:nvPr>
        </p:nvGraphicFramePr>
        <p:xfrm>
          <a:off x="1235033" y="5284518"/>
          <a:ext cx="9181793" cy="818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1937"/>
                <a:gridCol w="1327138"/>
                <a:gridCol w="6532718"/>
              </a:tblGrid>
              <a:tr h="2445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SESIÓN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DESCRIPCIÓN DE ASUNTOS: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3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DICIEMBRE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5 ORD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6ORD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</a:t>
                      </a:r>
                      <a:r>
                        <a:rPr lang="es-MX" sz="1400" baseline="0" dirty="0" smtClean="0">
                          <a:effectLst/>
                        </a:rPr>
                        <a:t> 13 puntos</a:t>
                      </a:r>
                      <a:r>
                        <a:rPr lang="es-MX" sz="1400" dirty="0" smtClean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</a:t>
                      </a:r>
                      <a:r>
                        <a:rPr lang="es-MX" sz="1400" baseline="0" dirty="0" smtClean="0">
                          <a:effectLst/>
                        </a:rPr>
                        <a:t> de   4 puntos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653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sz="4900" b="1" dirty="0" smtClean="0"/>
              <a:t>TRABAJOS EDILICIOS </a:t>
            </a:r>
            <a:br>
              <a:rPr lang="es-MX" sz="4900" b="1" dirty="0" smtClean="0"/>
            </a:br>
            <a:r>
              <a:rPr lang="es-MX" sz="4900" b="1" dirty="0" smtClean="0"/>
              <a:t>2DO TRIMESTRE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1130470" y="753228"/>
            <a:ext cx="72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12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032697"/>
              </p:ext>
            </p:extLst>
          </p:nvPr>
        </p:nvGraphicFramePr>
        <p:xfrm>
          <a:off x="1258783" y="3301340"/>
          <a:ext cx="9155878" cy="4802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206"/>
                <a:gridCol w="1323392"/>
                <a:gridCol w="6514280"/>
              </a:tblGrid>
              <a:tr h="148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SESIÓN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DESCRIPCIÓN DE ASUNTOS: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9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ENERO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7</a:t>
                      </a:r>
                      <a:r>
                        <a:rPr lang="es-MX" sz="1400" dirty="0" smtClean="0">
                          <a:effectLst/>
                        </a:rPr>
                        <a:t> ORD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</a:t>
                      </a:r>
                      <a:r>
                        <a:rPr lang="es-MX" sz="1400" baseline="0" dirty="0" smtClean="0">
                          <a:effectLst/>
                        </a:rPr>
                        <a:t> 15 puntos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33610"/>
              </p:ext>
            </p:extLst>
          </p:nvPr>
        </p:nvGraphicFramePr>
        <p:xfrm>
          <a:off x="1258785" y="3918857"/>
          <a:ext cx="9167749" cy="6801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9915"/>
                <a:gridCol w="1325108"/>
                <a:gridCol w="6522726"/>
              </a:tblGrid>
              <a:tr h="1863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SESIÓN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DESCRIPCIÓN DE ASUNTOS: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67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FEBRERO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8 ORD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aseline="0" dirty="0" smtClean="0">
                          <a:effectLst/>
                        </a:rPr>
                        <a:t>9 ORD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  </a:t>
                      </a:r>
                      <a:r>
                        <a:rPr lang="es-MX" sz="1400" baseline="0" dirty="0" smtClean="0">
                          <a:effectLst/>
                        </a:rPr>
                        <a:t> 9 puntos</a:t>
                      </a:r>
                      <a:r>
                        <a:rPr lang="es-MX" sz="1400" dirty="0" smtClean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</a:t>
                      </a:r>
                      <a:r>
                        <a:rPr lang="es-MX" sz="1400" baseline="0" dirty="0" smtClean="0">
                          <a:effectLst/>
                        </a:rPr>
                        <a:t> de 25 puntos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09775"/>
              </p:ext>
            </p:extLst>
          </p:nvPr>
        </p:nvGraphicFramePr>
        <p:xfrm>
          <a:off x="1258785" y="4738263"/>
          <a:ext cx="9158041" cy="7718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517"/>
                <a:gridCol w="1323705"/>
                <a:gridCol w="6515819"/>
              </a:tblGrid>
              <a:tr h="2306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SESIÓN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DESCRIPCIÓN DE ASUNTOS: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1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MARZO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10 ORD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11 ORD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</a:t>
                      </a:r>
                      <a:r>
                        <a:rPr lang="es-MX" sz="1400" baseline="0" dirty="0" smtClean="0">
                          <a:effectLst/>
                        </a:rPr>
                        <a:t> 20 puntos</a:t>
                      </a:r>
                      <a:r>
                        <a:rPr lang="es-MX" sz="1400" dirty="0" smtClean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</a:t>
                      </a:r>
                      <a:r>
                        <a:rPr lang="es-MX" sz="1400" baseline="0" dirty="0" smtClean="0">
                          <a:effectLst/>
                        </a:rPr>
                        <a:t> de  punto único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49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sz="4900" b="1" dirty="0" smtClean="0"/>
              <a:t>TRABAJOS EDILICIOS </a:t>
            </a:r>
            <a:br>
              <a:rPr lang="es-MX" sz="4900" b="1" dirty="0" smtClean="0"/>
            </a:br>
            <a:r>
              <a:rPr lang="es-MX" sz="4900" b="1" dirty="0" smtClean="0"/>
              <a:t>3ER TRIMESTRE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1130470" y="753228"/>
            <a:ext cx="72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13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974281"/>
              </p:ext>
            </p:extLst>
          </p:nvPr>
        </p:nvGraphicFramePr>
        <p:xfrm>
          <a:off x="1258783" y="3135090"/>
          <a:ext cx="9155878" cy="640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206"/>
                <a:gridCol w="1323392"/>
                <a:gridCol w="6514280"/>
              </a:tblGrid>
              <a:tr h="148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SESIÓN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DESCRIPCIÓN DE ASUNTOS: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9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ABRIL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12 ORD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13 ORD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</a:t>
                      </a:r>
                      <a:r>
                        <a:rPr lang="es-MX" sz="1400" baseline="0" dirty="0" smtClean="0">
                          <a:effectLst/>
                        </a:rPr>
                        <a:t> 12 puntos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baseline="0" dirty="0" smtClean="0">
                          <a:effectLst/>
                        </a:rPr>
                        <a:t>Aprobación de 16 puntos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769281"/>
              </p:ext>
            </p:extLst>
          </p:nvPr>
        </p:nvGraphicFramePr>
        <p:xfrm>
          <a:off x="1258785" y="3918857"/>
          <a:ext cx="9167749" cy="6801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9915"/>
                <a:gridCol w="1325108"/>
                <a:gridCol w="6522726"/>
              </a:tblGrid>
              <a:tr h="1863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SESIÓN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DESCRIPCIÓN DE ASUNTOS: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67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MAYO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14 ORD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aseline="0" dirty="0" smtClean="0">
                          <a:effectLst/>
                        </a:rPr>
                        <a:t>15 ORD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 1</a:t>
                      </a:r>
                      <a:r>
                        <a:rPr lang="es-MX" sz="1400" baseline="0" dirty="0" smtClean="0">
                          <a:effectLst/>
                        </a:rPr>
                        <a:t>7 puntos</a:t>
                      </a:r>
                      <a:r>
                        <a:rPr lang="es-MX" sz="1400" dirty="0" smtClean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</a:t>
                      </a:r>
                      <a:r>
                        <a:rPr lang="es-MX" sz="1400" baseline="0" dirty="0" smtClean="0">
                          <a:effectLst/>
                        </a:rPr>
                        <a:t> de   5 puntos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086505"/>
              </p:ext>
            </p:extLst>
          </p:nvPr>
        </p:nvGraphicFramePr>
        <p:xfrm>
          <a:off x="1258785" y="4738263"/>
          <a:ext cx="9158041" cy="7718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517"/>
                <a:gridCol w="1323705"/>
                <a:gridCol w="6515819"/>
              </a:tblGrid>
              <a:tr h="2306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SESIÓN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DESCRIPCIÓN DE ASUNTOS: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1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JUNIO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16 ORD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17 ORD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</a:t>
                      </a:r>
                      <a:r>
                        <a:rPr lang="es-MX" sz="1400" baseline="0" dirty="0" smtClean="0">
                          <a:effectLst/>
                        </a:rPr>
                        <a:t> 19 puntos</a:t>
                      </a:r>
                      <a:r>
                        <a:rPr lang="es-MX" sz="1400" dirty="0" smtClean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</a:t>
                      </a:r>
                      <a:r>
                        <a:rPr lang="es-MX" sz="1400" baseline="0" dirty="0" smtClean="0">
                          <a:effectLst/>
                        </a:rPr>
                        <a:t> de 13 puntos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12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sz="4900" b="1" dirty="0" smtClean="0"/>
              <a:t>TRABAJOS EDILICIOS </a:t>
            </a:r>
            <a:br>
              <a:rPr lang="es-MX" sz="4900" b="1" dirty="0" smtClean="0"/>
            </a:br>
            <a:r>
              <a:rPr lang="es-MX" sz="4900" b="1" dirty="0" smtClean="0"/>
              <a:t>4TO TRIMESTRE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1130471" y="753228"/>
            <a:ext cx="7232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14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270908"/>
              </p:ext>
            </p:extLst>
          </p:nvPr>
        </p:nvGraphicFramePr>
        <p:xfrm>
          <a:off x="1258783" y="3135090"/>
          <a:ext cx="9155878" cy="4802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206"/>
                <a:gridCol w="1323392"/>
                <a:gridCol w="6514280"/>
              </a:tblGrid>
              <a:tr h="148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SESIÓN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>
                          <a:effectLst/>
                        </a:rPr>
                        <a:t>DESCRIPCIÓN DE ASUNTOS: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69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JULIO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18 ORD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</a:t>
                      </a:r>
                      <a:r>
                        <a:rPr lang="es-MX" sz="1400" baseline="0" dirty="0" smtClean="0">
                          <a:effectLst/>
                        </a:rPr>
                        <a:t> 16 puntos y 2 negativas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564748"/>
              </p:ext>
            </p:extLst>
          </p:nvPr>
        </p:nvGraphicFramePr>
        <p:xfrm>
          <a:off x="1258785" y="3918857"/>
          <a:ext cx="9167749" cy="6801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9915"/>
                <a:gridCol w="1325108"/>
                <a:gridCol w="6522726"/>
              </a:tblGrid>
              <a:tr h="1863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SESIÓN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DESCRIPCIÓN DE ASUNTOS: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67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AGOSTO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19 ORD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aseline="0" dirty="0" smtClean="0">
                          <a:effectLst/>
                        </a:rPr>
                        <a:t>20 ORD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 25</a:t>
                      </a:r>
                      <a:r>
                        <a:rPr lang="es-MX" sz="1400" baseline="0" dirty="0" smtClean="0">
                          <a:effectLst/>
                        </a:rPr>
                        <a:t> puntos</a:t>
                      </a:r>
                      <a:r>
                        <a:rPr lang="es-MX" sz="1400" dirty="0" smtClean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</a:t>
                      </a:r>
                      <a:r>
                        <a:rPr lang="es-MX" sz="1400" baseline="0" dirty="0" smtClean="0">
                          <a:effectLst/>
                        </a:rPr>
                        <a:t> de 15 puntos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269804"/>
              </p:ext>
            </p:extLst>
          </p:nvPr>
        </p:nvGraphicFramePr>
        <p:xfrm>
          <a:off x="1258785" y="4738263"/>
          <a:ext cx="9158041" cy="1084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517"/>
                <a:gridCol w="1323705"/>
                <a:gridCol w="6515819"/>
              </a:tblGrid>
              <a:tr h="2306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FECHA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SESIÓN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>
                          <a:effectLst/>
                        </a:rPr>
                        <a:t>DESCRIPCIÓN DE ASUNTOS: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41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SEPTIEMBRE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3 EXTRA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1</a:t>
                      </a:r>
                      <a:r>
                        <a:rPr lang="es-MX" sz="1400" baseline="0" dirty="0" smtClean="0">
                          <a:effectLst/>
                        </a:rPr>
                        <a:t> SOLEMNE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baseline="0" dirty="0" smtClean="0">
                          <a:effectLst/>
                        </a:rPr>
                        <a:t>21</a:t>
                      </a:r>
                      <a:r>
                        <a:rPr lang="es-MX" sz="1400" dirty="0" smtClean="0">
                          <a:effectLst/>
                        </a:rPr>
                        <a:t> ORD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4 EXTRA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 de</a:t>
                      </a:r>
                      <a:r>
                        <a:rPr lang="es-MX" sz="1400" baseline="0" dirty="0" smtClean="0">
                          <a:effectLst/>
                        </a:rPr>
                        <a:t> punto único</a:t>
                      </a:r>
                      <a:r>
                        <a:rPr lang="es-MX" sz="1400" dirty="0" smtClean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dirty="0" smtClean="0">
                          <a:effectLst/>
                        </a:rPr>
                        <a:t>Aprobación</a:t>
                      </a:r>
                      <a:r>
                        <a:rPr lang="es-MX" sz="1400" baseline="0" dirty="0" smtClean="0">
                          <a:effectLst/>
                        </a:rPr>
                        <a:t> de punto único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baseline="0" dirty="0" smtClean="0">
                          <a:effectLst/>
                        </a:rPr>
                        <a:t>Aprobación de 2 puntos y 2 negativas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MX" sz="1400" baseline="0" dirty="0" smtClean="0">
                          <a:effectLst/>
                        </a:rPr>
                        <a:t>Aprobación de 5 puntos y 2 negativas</a:t>
                      </a:r>
                      <a:endParaRPr lang="es-MX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96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sz="4900" b="1" dirty="0" smtClean="0"/>
              <a:t>TRABAJOS DE COMISIONES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1130470" y="753228"/>
            <a:ext cx="72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0320" y="2303811"/>
            <a:ext cx="10719991" cy="3576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Asistí a la totalidad de las sesiones </a:t>
            </a: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del </a:t>
            </a: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cabildo convocadas siendo estas  </a:t>
            </a: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21 ordinarias, 4 extraordinarias y 2 solemnes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Participé con personal de la dirección de ecología en la invitación a centros educativos y población en general a trabajar en la campaña limpiemos nuestra historia y desde luego en las acciones de dicha campaña.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He participado en las diversas actividades y campañas que en materia de salud se han realizado en el municipio durante el año las programadas por la autoridad municipal y las del sector salud.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Participé  </a:t>
            </a: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en la </a:t>
            </a: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revisión y conformación </a:t>
            </a: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del presupuesto de egresos del H. ayuntamiento para el ejercicio del año 2016.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Participé en la Revisión </a:t>
            </a: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actualización  </a:t>
            </a: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 los </a:t>
            </a: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reglamentos </a:t>
            </a: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policía bando y buen gobierno y del mercado municipal. </a:t>
            </a:r>
            <a:endParaRPr lang="es-MX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Asistí a la </a:t>
            </a: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reunión Regional con el Diputado Local del V distrito, para la conformación de mapas de riesgos e información sobre la elaboración de proyectos para 2016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Asistencia en los lunes educativos </a:t>
            </a: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de la cabecera municipal, eventos </a:t>
            </a: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cívicos como honores y desfiles  </a:t>
            </a: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y culturales </a:t>
            </a: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del Municipio como lo fueron las ferias diversas homenaje a Esther Fernández y fiestas patrias.</a:t>
            </a:r>
            <a:endParaRPr lang="es-MX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Trabaje </a:t>
            </a:r>
            <a:r>
              <a:rPr lang="es-MX" sz="1400" dirty="0">
                <a:ea typeface="Calibri" panose="020F0502020204030204" pitchFamily="34" charset="0"/>
                <a:cs typeface="Times New Roman" panose="02020603050405020304" pitchFamily="18" charset="0"/>
              </a:rPr>
              <a:t>en el análisis de la propuesta del Plan de Desarrollo Municipal 2015-2018 </a:t>
            </a:r>
            <a:endParaRPr lang="es-MX" sz="1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40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sz="4900" b="1" dirty="0" smtClean="0"/>
              <a:t>ACTIVIDADES SOCIALES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1130470" y="753228"/>
            <a:ext cx="7232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16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73132" y="2211321"/>
            <a:ext cx="11580614" cy="3766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MX" sz="1600" dirty="0">
                <a:ea typeface="Calibri" panose="020F0502020204030204" pitchFamily="34" charset="0"/>
                <a:cs typeface="Times New Roman" panose="02020603050405020304" pitchFamily="18" charset="0"/>
              </a:rPr>
              <a:t>Huracán Patricia en el mes de octubre del 2015, </a:t>
            </a:r>
            <a:r>
              <a:rPr lang="es-MX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me permitió y brindó sensibilización humana para poder ayudar y participar en todas la actividades que se realizaron para contrarrestar los daños y pérdidas que sufrieron los ciudadanos </a:t>
            </a:r>
            <a:r>
              <a:rPr lang="es-MX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mascotenses</a:t>
            </a:r>
            <a:r>
              <a:rPr lang="es-MX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Mis comisiones me han permitido buscar y participar en acciones que impacten en la prosperidad y mejora de las condiciones de nuestro entorno ecológico y en la salud de quienes compartimos en comunidad.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Tener presencia en los diversos eventos culturales, cívicos y sociales, me han brindado la oportunidad y el espacio para atender a nuestros habitantes y visitantes.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Al visitar las oficinas del palacio municipal me he dando cuenta del trabajo que desarrollan, sus fortalezas y debilidades y me he permitido escucharles y encausar a quien corresponda sus dudas e inquietudes.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Me he involucrado en acciones de otras comisiones con el </a:t>
            </a:r>
            <a:r>
              <a:rPr lang="es-MX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úico</a:t>
            </a:r>
            <a:r>
              <a:rPr lang="es-MX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afán de servir a los ciudadanos a quienes nos debemos y por quién estamos aquí.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1600" dirty="0" smtClean="0">
                <a:cs typeface="Times New Roman" panose="02020603050405020304" pitchFamily="18" charset="0"/>
              </a:rPr>
              <a:t>Muchas gracias por la oportunidad </a:t>
            </a:r>
            <a:r>
              <a:rPr lang="es-MX" sz="1600" smtClean="0">
                <a:cs typeface="Times New Roman" panose="02020603050405020304" pitchFamily="18" charset="0"/>
              </a:rPr>
              <a:t>de servirles.</a:t>
            </a:r>
            <a:endParaRPr lang="es-MX" sz="16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67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69558" y="184570"/>
            <a:ext cx="10552670" cy="6041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sz="24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 </a:t>
            </a:r>
            <a:r>
              <a:rPr lang="es-MX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MX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ACTIVIDADES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presente informe se realiza con la finalidad de dar cumplimiento a las obligaciones emitidas en la Ley de Transparencia y Acceso a la Información Pública del Estado de Jalisco y sus Municipios . </a:t>
            </a:r>
          </a:p>
          <a:p>
            <a:pPr algn="just"/>
            <a:endParaRPr lang="es-MX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Y conforme a unos apartados del artículo 2° de la propia Ley cuyo objeto es:</a:t>
            </a:r>
            <a:endParaRPr lang="en-US" sz="2000" dirty="0" smtClean="0"/>
          </a:p>
          <a:p>
            <a:r>
              <a:rPr lang="es-MX" dirty="0" smtClean="0"/>
              <a:t> </a:t>
            </a:r>
            <a:endParaRPr lang="en-US" dirty="0" smtClean="0"/>
          </a:p>
          <a:p>
            <a:r>
              <a:rPr lang="es-MX" dirty="0" smtClean="0"/>
              <a:t>I. Reconocer el derecho a la información como un derecho humano y fundamental;</a:t>
            </a:r>
            <a:endParaRPr lang="en-US" dirty="0" smtClean="0"/>
          </a:p>
          <a:p>
            <a:r>
              <a:rPr lang="es-MX" dirty="0"/>
              <a:t> </a:t>
            </a:r>
            <a:endParaRPr lang="en-US" dirty="0"/>
          </a:p>
          <a:p>
            <a:r>
              <a:rPr lang="es-MX" dirty="0"/>
              <a:t>II. Transparentar el ejercicio de la función pública, la rendición de cuentas, así como el proceso de la toma de decisiones en los asuntos de interés público;</a:t>
            </a:r>
            <a:endParaRPr lang="en-US" dirty="0"/>
          </a:p>
          <a:p>
            <a:r>
              <a:rPr lang="es-MX" dirty="0"/>
              <a:t> </a:t>
            </a:r>
            <a:endParaRPr lang="en-US" dirty="0"/>
          </a:p>
          <a:p>
            <a:r>
              <a:rPr lang="es-MX" dirty="0"/>
              <a:t>III. Garantizar y hacer efectivo el derecho a toda persona de solicitar, acceder, consultar, recibir, difundir, reproducir y publicar información pública, de conformidad con la presente ley;</a:t>
            </a:r>
            <a:endParaRPr lang="en-US" dirty="0"/>
          </a:p>
          <a:p>
            <a:r>
              <a:rPr lang="es-MX" dirty="0"/>
              <a:t> </a:t>
            </a:r>
            <a:endParaRPr lang="en-US" dirty="0"/>
          </a:p>
          <a:p>
            <a:r>
              <a:rPr lang="es-MX" dirty="0"/>
              <a:t>IV. Clasificar la información pública en posesión de los sujetos obligados y mejorar la organización de archivos</a:t>
            </a:r>
            <a:r>
              <a:rPr lang="es-MX" dirty="0" smtClean="0"/>
              <a:t>;</a:t>
            </a:r>
            <a:endParaRPr lang="en-US" dirty="0"/>
          </a:p>
          <a:p>
            <a:r>
              <a:rPr lang="es-MX" dirty="0"/>
              <a:t> </a:t>
            </a:r>
            <a:endParaRPr lang="en-US" dirty="0"/>
          </a:p>
        </p:txBody>
      </p:sp>
      <p:sp>
        <p:nvSpPr>
          <p:cNvPr id="6" name="Rectángulo 5"/>
          <p:cNvSpPr/>
          <p:nvPr/>
        </p:nvSpPr>
        <p:spPr>
          <a:xfrm>
            <a:off x="11167721" y="855941"/>
            <a:ext cx="4539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606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691978" y="184570"/>
            <a:ext cx="10206681" cy="5862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MX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Continuación…..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MX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dirty="0"/>
              <a:t>VIII. Promover, fomentar y difundir la cultura de la transparencia en el ejercicio de la función pública, el acceso a la información, la participación ciudadana, así como la rendición de cuentas, a través del establecimiento de políticas públicas y mecanismos que garanticen la publicidad de información oportuna, verificable, comprensible, actualizada y completa, que se difunda en los formatos más adecuados y accesibles para todo el público y atendiendo en todo momento las condiciones sociales, económicas y culturales de cada región;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dirty="0" smtClean="0"/>
          </a:p>
          <a:p>
            <a:pPr algn="just"/>
            <a:r>
              <a:rPr lang="es-MX" dirty="0" smtClean="0"/>
              <a:t>IX. Propiciar la participación ciudadana en la toma de decisiones públicas a fin de contribuir a la consolidación de la democracia; y</a:t>
            </a:r>
            <a:endParaRPr lang="en-US" dirty="0" smtClean="0"/>
          </a:p>
          <a:p>
            <a:pPr algn="just"/>
            <a:r>
              <a:rPr lang="es-MX" dirty="0"/>
              <a:t> </a:t>
            </a:r>
            <a:endParaRPr lang="en-US" dirty="0"/>
          </a:p>
          <a:p>
            <a:pPr algn="just"/>
            <a:r>
              <a:rPr lang="es-MX" dirty="0"/>
              <a:t>X. Establecer los mecanismos para garantizar el cumplimiento y la efectiva aplicación de las medidas de apremio y las sanciones que correspondan</a:t>
            </a:r>
            <a:r>
              <a:rPr lang="es-MX" dirty="0" smtClean="0"/>
              <a:t>.</a:t>
            </a:r>
          </a:p>
          <a:p>
            <a:endParaRPr lang="es-MX" dirty="0"/>
          </a:p>
          <a:p>
            <a:endParaRPr lang="en-U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1167721" y="855941"/>
            <a:ext cx="4539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0745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691978" y="184570"/>
            <a:ext cx="10206681" cy="4876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MX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FINALIDAD</a:t>
            </a:r>
            <a:endParaRPr lang="es-MX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MX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Quiero aprovechar este medio para informar a los ciudadanos </a:t>
            </a:r>
            <a:r>
              <a:rPr lang="es-MX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mascotenses</a:t>
            </a:r>
            <a:r>
              <a:rPr lang="es-MX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sobre las actividades y trabajos realizados con su representación y confianza, en cada una de las sesiones del cabildo y comisiones edilicias que me fueron asignadas por el Presidente Municipal como titular y las colegiadas con los demás regidores y el propio Presidente, como miembro del H. Ayuntamiento de Mascota, Jalisco. </a:t>
            </a:r>
            <a:r>
              <a:rPr lang="es-MX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el primer año  de la Administración 2015-2018</a:t>
            </a:r>
          </a:p>
          <a:p>
            <a:endParaRPr lang="en-US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1167721" y="855941"/>
            <a:ext cx="4539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595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065094" y="974080"/>
            <a:ext cx="4539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93766" y="2120950"/>
            <a:ext cx="5925787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dirty="0"/>
              <a:t>MARCO TEÓRICO</a:t>
            </a:r>
          </a:p>
          <a:p>
            <a:r>
              <a:rPr lang="es-MX" dirty="0"/>
              <a:t>CONSTITUCIÓN POLÍTICA DE LOS ESTADOS UNIDOS MEXICANOS</a:t>
            </a:r>
          </a:p>
          <a:p>
            <a:r>
              <a:rPr lang="es-MX" dirty="0"/>
              <a:t>CONSTITUCIÓN POLÍTICA DEL ESTADO DE JALISCO</a:t>
            </a:r>
          </a:p>
          <a:p>
            <a:r>
              <a:rPr lang="es-MX" dirty="0"/>
              <a:t>LEY DEL GOBIERNO Y LA ADMINISTRACIÓN PUBLICA MUNICIPAL DEL ESTADO DE JALISCO</a:t>
            </a:r>
          </a:p>
          <a:p>
            <a:r>
              <a:rPr lang="es-MX" dirty="0"/>
              <a:t>REGLAMENTO INTERNO DEL AYUNTAMIENTO DEL AYUNTAMIENTO Y LA ADMINISTRACIÓN PÚBLICA MUNICIPAL DE MASCOTA, JALISCO.</a:t>
            </a:r>
            <a:endParaRPr lang="en-US" dirty="0"/>
          </a:p>
        </p:txBody>
      </p:sp>
      <p:sp>
        <p:nvSpPr>
          <p:cNvPr id="4" name="Rectángulo 3"/>
          <p:cNvSpPr/>
          <p:nvPr/>
        </p:nvSpPr>
        <p:spPr>
          <a:xfrm>
            <a:off x="6816436" y="2339439"/>
            <a:ext cx="470262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/>
              <a:t>CONSTITUCIÓN</a:t>
            </a:r>
          </a:p>
          <a:p>
            <a:r>
              <a:rPr lang="es-MX" dirty="0"/>
              <a:t>Comisión constituida en la primer sesión de cabildo del H. Ayuntamiento Constitucional del Municipio de Mascota, Jal. El 1 de octubre del 2015 con carácter de Comisión Colegiada</a:t>
            </a:r>
            <a:r>
              <a:rPr lang="es-MX" dirty="0" smtClean="0"/>
              <a:t>.</a:t>
            </a:r>
          </a:p>
          <a:p>
            <a:endParaRPr lang="es-MX" dirty="0"/>
          </a:p>
          <a:p>
            <a:endParaRPr lang="en-US" dirty="0"/>
          </a:p>
        </p:txBody>
      </p:sp>
      <p:sp>
        <p:nvSpPr>
          <p:cNvPr id="5" name="Rectángulo 4"/>
          <p:cNvSpPr/>
          <p:nvPr/>
        </p:nvSpPr>
        <p:spPr>
          <a:xfrm>
            <a:off x="1235034" y="378162"/>
            <a:ext cx="9167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COMISION EDILICIA SALUD E HIGIENE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8085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167721" y="855941"/>
            <a:ext cx="4539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593766" y="2453459"/>
            <a:ext cx="5925787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000" b="1" dirty="0" smtClean="0"/>
              <a:t>INTEGRANTES:</a:t>
            </a:r>
          </a:p>
          <a:p>
            <a:r>
              <a:rPr lang="es-MX" dirty="0"/>
              <a:t>Regidor C. Eva María Ortega Quintero</a:t>
            </a:r>
            <a:r>
              <a:rPr lang="es-MX" dirty="0" smtClean="0"/>
              <a:t>,</a:t>
            </a:r>
          </a:p>
          <a:p>
            <a:r>
              <a:rPr lang="es-MX" dirty="0" smtClean="0"/>
              <a:t>Coordinador </a:t>
            </a:r>
            <a:r>
              <a:rPr lang="es-MX" dirty="0"/>
              <a:t>de la Comisión</a:t>
            </a:r>
          </a:p>
          <a:p>
            <a:pPr algn="ctr"/>
            <a:endParaRPr lang="en-US" dirty="0"/>
          </a:p>
        </p:txBody>
      </p:sp>
      <p:sp>
        <p:nvSpPr>
          <p:cNvPr id="4" name="Rectángulo 3"/>
          <p:cNvSpPr/>
          <p:nvPr/>
        </p:nvSpPr>
        <p:spPr>
          <a:xfrm>
            <a:off x="5201392" y="2470063"/>
            <a:ext cx="631767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/>
              <a:t>FACULTADES</a:t>
            </a:r>
          </a:p>
          <a:p>
            <a:r>
              <a:rPr lang="es-MX" dirty="0"/>
              <a:t>Son obligaciones y atribuciones de la comisión de Salud e Higiene y combate a las adicciones: (art. 64 Reglamento Interno …..)</a:t>
            </a:r>
          </a:p>
          <a:p>
            <a:r>
              <a:rPr lang="es-MX" dirty="0"/>
              <a:t>I) Vigilar que las dependencias municipales competentes, coadyuven en el fortalecimiento del Sistema Estatal de Salud, en materias de atención medica que se ministre por la administración municipal, a la vigilancia de las condiciones higiénicas , de salubridad o sanitarias de los establecimientos y actividades que se desarrollen en el municipio, colaborando con las autoridades estatales en materia de salud pública y a la aplicación de las diferentes leyes federales, estatales y municipales sobre la materia mencionada.</a:t>
            </a:r>
            <a:endParaRPr lang="en-US" dirty="0"/>
          </a:p>
          <a:p>
            <a:pPr algn="just"/>
            <a:endParaRPr lang="es-MX" b="1" dirty="0"/>
          </a:p>
        </p:txBody>
      </p:sp>
      <p:sp>
        <p:nvSpPr>
          <p:cNvPr id="5" name="Rectángulo 4"/>
          <p:cNvSpPr/>
          <p:nvPr/>
        </p:nvSpPr>
        <p:spPr>
          <a:xfrm>
            <a:off x="1235034" y="378162"/>
            <a:ext cx="9167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COMISION EDILICIA SALUD E HIGIENE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8235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167721" y="855941"/>
            <a:ext cx="4539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50026" y="2066310"/>
            <a:ext cx="1056903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/>
              <a:t>FACULTADES</a:t>
            </a:r>
          </a:p>
          <a:p>
            <a:pPr algn="just"/>
            <a:r>
              <a:rPr lang="es-MX" dirty="0"/>
              <a:t>II) Vigilar y dictaminar conjuntamente con la Comisión de Ecología, sobre aquellas actividades, medidas, programas y acciones que se relacionen con ambas materias.</a:t>
            </a:r>
          </a:p>
          <a:p>
            <a:pPr algn="just"/>
            <a:r>
              <a:rPr lang="es-MX" dirty="0"/>
              <a:t>III) Vigilar especialmente que se cumpla en el Municipio con la Ley sobre la venta y consumo de bebidas alcohólicas en el Estado de Jalisco y el Reglamento de Comercio y Mercado y Abastos para el Municipio de Mascota, Jalisco,  que regula los giros respectivos, estableciendo para ello el contacto que emite pertinente con la Dirección de Reglamentos, Padrón y Licencias, así como con la dependencia encargada de dictaminar y calificar las infracciones administrativas que se cometan en el desarrollo que la actividad de que se trata.</a:t>
            </a:r>
          </a:p>
          <a:p>
            <a:pPr algn="just"/>
            <a:r>
              <a:rPr lang="es-MX" dirty="0"/>
              <a:t>IV) Proponer, dictaminar y apoyar los programas y campañas que se implementen, tendientes a la higienización en el Municipio, a la prevención y combate de las enfermedades epidémicas y endémicas, a la prevención, control y erradicación, en su caso, del alcoholismo y la drogadicción en el Municipio.</a:t>
            </a:r>
          </a:p>
          <a:p>
            <a:pPr algn="just"/>
            <a:endParaRPr lang="es-MX" b="1" dirty="0"/>
          </a:p>
        </p:txBody>
      </p:sp>
      <p:sp>
        <p:nvSpPr>
          <p:cNvPr id="5" name="Rectángulo 4"/>
          <p:cNvSpPr/>
          <p:nvPr/>
        </p:nvSpPr>
        <p:spPr>
          <a:xfrm>
            <a:off x="1235034" y="378162"/>
            <a:ext cx="9167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COMISION EDILICIA SALUD E HIGIENE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7434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167721" y="855941"/>
            <a:ext cx="4539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07522" y="2018812"/>
            <a:ext cx="1071154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/>
              <a:t>FACULTADES</a:t>
            </a:r>
          </a:p>
          <a:p>
            <a:pPr algn="just"/>
            <a:r>
              <a:rPr lang="es-MX" dirty="0"/>
              <a:t>V) Vigilar que las dependencias municipales se aboquen y procuren en especial el saneamiento de los lotes baldíos, de los edificios e inmuebles municipales como son  mercados, centros deportivos, plazas y similares.</a:t>
            </a:r>
          </a:p>
          <a:p>
            <a:pPr algn="just"/>
            <a:r>
              <a:rPr lang="es-MX" dirty="0"/>
              <a:t>VI) Establecer, en coordinación con las Comisiones de Servicios Públicos, Desarrollo Urbano y Ecología, así como con las autoridades sanitarias y ecología y de servicios médicos del Municipio, los lineamientos y disposiciones que se estimen necesarias y convenientes implementar en los cementerios, que atiendan a la salubridad general, a la preservación del equilibrio ecológico, a lo concerniente al alineamiento de fosas, plantación de árboles y vegetación, características de las criptas y mausoleos, desahogue pluvial y demás servicios propios para el cementerio y.</a:t>
            </a:r>
          </a:p>
          <a:p>
            <a:pPr algn="just"/>
            <a:r>
              <a:rPr lang="es-MX" dirty="0"/>
              <a:t>VII) Realizar los estudios y gestiones que estimen pertinentes en materia de salubridad e higiene que beneficien al Municipio.</a:t>
            </a:r>
          </a:p>
          <a:p>
            <a:pPr algn="just"/>
            <a:endParaRPr lang="es-MX" b="1" dirty="0"/>
          </a:p>
        </p:txBody>
      </p:sp>
      <p:sp>
        <p:nvSpPr>
          <p:cNvPr id="5" name="Rectángulo 4"/>
          <p:cNvSpPr/>
          <p:nvPr/>
        </p:nvSpPr>
        <p:spPr>
          <a:xfrm>
            <a:off x="1235034" y="378162"/>
            <a:ext cx="9167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 smtClean="0"/>
              <a:t>COMISION EDILICIA SALUD E HIGIENE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0265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11167721" y="855941"/>
            <a:ext cx="4539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endParaRPr lang="es-E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413164" y="706901"/>
            <a:ext cx="89302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b="1" dirty="0"/>
              <a:t>COMISION EDILICIA </a:t>
            </a:r>
            <a:r>
              <a:rPr lang="es-MX" sz="3600" b="1" dirty="0" smtClean="0"/>
              <a:t>SALUD E HIGIENE </a:t>
            </a:r>
            <a:endParaRPr lang="en-US" sz="3600" dirty="0"/>
          </a:p>
        </p:txBody>
      </p:sp>
      <p:sp>
        <p:nvSpPr>
          <p:cNvPr id="4" name="Rectángulo 3"/>
          <p:cNvSpPr/>
          <p:nvPr/>
        </p:nvSpPr>
        <p:spPr>
          <a:xfrm>
            <a:off x="593766" y="2286986"/>
            <a:ext cx="110279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/>
              <a:t>ACCIONES:</a:t>
            </a:r>
          </a:p>
          <a:p>
            <a:pPr algn="just"/>
            <a:r>
              <a:rPr lang="es-MX"/>
              <a:t>A) Reunión con el Director de Ecología a fin de participar en la Campaña Limpiando nuestra Historia implementada en el Centro Histórico de la  Cabecera Municipal.</a:t>
            </a:r>
          </a:p>
          <a:p>
            <a:pPr algn="just"/>
            <a:r>
              <a:rPr lang="es-MX"/>
              <a:t>B) Reunión junto con el Director de Ecología con el Director del Hospital de Primer Contacto de Mascota, a fin de solicitar acciones inmediatas de fumigación tras el paso del huracán Patricia evitando la propagación de enfermedades como el dengue y otras transmitidas por los moscos.</a:t>
            </a:r>
          </a:p>
          <a:p>
            <a:pPr algn="just"/>
            <a:r>
              <a:rPr lang="es-MX"/>
              <a:t>C) Participación activa en las Campañas de Salud Municipal</a:t>
            </a:r>
          </a:p>
          <a:p>
            <a:pPr algn="just"/>
            <a:r>
              <a:rPr lang="es-MX"/>
              <a:t>D) Reunión con el Regidor de Cementerios a fin de implementar acciones conjuntas con salud para evitar la propagación de moscos, determinando el llenado de floreros con arena para no permitir la acumulación de  agua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4051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10433</TotalTime>
  <Words>1869</Words>
  <Application>Microsoft Office PowerPoint</Application>
  <PresentationFormat>Panorámica</PresentationFormat>
  <Paragraphs>233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Trebuchet MS</vt:lpstr>
      <vt:lpstr>Berlín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TRABAJOS EDILICIOS  1ER TRIMESTRE </vt:lpstr>
      <vt:lpstr> TRABAJOS EDILICIOS  2DO TRIMESTRE </vt:lpstr>
      <vt:lpstr> TRABAJOS EDILICIOS  3ER TRIMESTRE </vt:lpstr>
      <vt:lpstr> TRABAJOS EDILICIOS  4TO TRIMESTRE </vt:lpstr>
      <vt:lpstr> TRABAJOS DE COMISIONES </vt:lpstr>
      <vt:lpstr> ACTIVIDADES SOCIALES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Tovar</dc:creator>
  <cp:lastModifiedBy>computadora</cp:lastModifiedBy>
  <cp:revision>59</cp:revision>
  <dcterms:created xsi:type="dcterms:W3CDTF">2016-01-07T19:28:55Z</dcterms:created>
  <dcterms:modified xsi:type="dcterms:W3CDTF">2016-11-23T20:08:26Z</dcterms:modified>
</cp:coreProperties>
</file>